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7" r:id="rId4"/>
    <p:sldId id="299" r:id="rId5"/>
    <p:sldId id="266" r:id="rId6"/>
    <p:sldId id="265" r:id="rId7"/>
    <p:sldId id="264" r:id="rId8"/>
    <p:sldId id="286" r:id="rId9"/>
    <p:sldId id="292" r:id="rId10"/>
    <p:sldId id="285" r:id="rId11"/>
    <p:sldId id="284" r:id="rId12"/>
    <p:sldId id="283" r:id="rId13"/>
    <p:sldId id="294" r:id="rId14"/>
    <p:sldId id="282" r:id="rId15"/>
    <p:sldId id="293" r:id="rId16"/>
    <p:sldId id="281" r:id="rId17"/>
    <p:sldId id="295" r:id="rId18"/>
    <p:sldId id="300" r:id="rId19"/>
    <p:sldId id="301" r:id="rId20"/>
    <p:sldId id="290" r:id="rId21"/>
    <p:sldId id="297" r:id="rId22"/>
    <p:sldId id="289" r:id="rId23"/>
    <p:sldId id="279" r:id="rId24"/>
    <p:sldId id="296" r:id="rId25"/>
    <p:sldId id="298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006600"/>
    <a:srgbClr val="CC0000"/>
    <a:srgbClr val="FF0066"/>
    <a:srgbClr val="000099"/>
    <a:srgbClr val="FF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E0BDA8-7AB0-4117-8C17-2B03AA963049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2A053C4-5847-4887-BFEF-433F362BF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F6BF-E98F-4191-9B78-EDCBFBCE71A7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46968-8907-4BA2-9DD6-B1FBD8C9E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F7C9-DC6F-47AF-8264-5BA2D0FEFA69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669A-295E-41CE-A41C-3D6E560C7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2A8A-40F0-4803-9B30-7510BA6E1426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8650-69C1-4503-870A-DE6033602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B710-DF52-4848-9870-18B92AC6B487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00A2-9644-44D3-A641-2DB810050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5410-1557-4C31-A2BA-4DF270D57C3F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70B59-DFFA-4490-BF18-10070ECD3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C32B-A3E4-48B7-A40E-7EBAFA490942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C265-FAD2-44E6-B3D7-93CB586C7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32F4-739F-4C4C-B3A8-4C4A9815AE9C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A831-3DD7-4965-A45B-65A602FC5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FAA8-3802-4632-B8F3-3DE48D66F2DA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02E4-CD90-44E0-B636-470888332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C0C0-B3EB-4AB7-A0BE-DEDC72E33E9B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EAAB-C0AC-4F10-9882-D3FF8C37B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0299-2120-4B82-8752-D74899B74AEF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380C-68B3-4821-98F7-183B72772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2A054-FB2A-45E3-BF25-C3D7D0014F82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5AB3-F25B-410F-8821-7E283592C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4806-2B91-4766-AE11-5978777D0885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F9EB-460A-4AEF-B1D2-8B9957B93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DDA64-07B4-40D5-B94E-9B65C8AFE2AB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D8F5-8ADF-4966-80F2-5DA96C9DB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0E67-A780-4B91-8D11-CA6AD867BA7E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AA53-5F61-47E7-B98A-9E33D919C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047E04-CD7D-4BC2-B711-BA92D73C6D08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24197D-07A9-470B-9ED8-AB8C6AB4D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/>
          </p:cNvSpPr>
          <p:nvPr>
            <p:ph type="title" idx="4294967295"/>
          </p:nvPr>
        </p:nvSpPr>
        <p:spPr>
          <a:xfrm>
            <a:off x="539750" y="20605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HOLIDAYS IN GREAT BRITAIN</a:t>
            </a:r>
            <a:br>
              <a:rPr lang="en-US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ПРАЗДНИКИ ВЕЛИКОБРИТАНИИ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5500" y="3573463"/>
            <a:ext cx="70485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Подготовили: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Абдалова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 Мирослава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                   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Байдосова</a:t>
            </a:r>
            <a: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 Екатерина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Класс: 5«В» 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Руководитель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: Токарева Елена Михайловна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tx1"/>
              </a:solidFill>
              <a:latin typeface="Antique Olive Compact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779838" y="5661025"/>
            <a:ext cx="1133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Озерск</a:t>
            </a: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2017</a:t>
            </a: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229600" cy="4968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000099"/>
                </a:solidFill>
                <a:latin typeface="Garamond" pitchFamily="18" charset="0"/>
              </a:rPr>
              <a:t>В Северной Ирландии отдыхают еще 17 марта в День Святого Патрика (</a:t>
            </a:r>
            <a:r>
              <a:rPr lang="en-US" sz="2800" b="1" smtClean="0">
                <a:solidFill>
                  <a:srgbClr val="000099"/>
                </a:solidFill>
                <a:latin typeface="Garamond" pitchFamily="18" charset="0"/>
              </a:rPr>
              <a:t>St</a:t>
            </a:r>
            <a:r>
              <a:rPr lang="ru-RU" sz="2800" b="1" smtClean="0">
                <a:solidFill>
                  <a:srgbClr val="000099"/>
                </a:solidFill>
                <a:latin typeface="Garamond" pitchFamily="18" charset="0"/>
              </a:rPr>
              <a:t>.</a:t>
            </a:r>
            <a:r>
              <a:rPr lang="en-US" sz="2800" b="1" smtClean="0">
                <a:solidFill>
                  <a:srgbClr val="000099"/>
                </a:solidFill>
                <a:latin typeface="Garamond" pitchFamily="18" charset="0"/>
              </a:rPr>
              <a:t>Patrick</a:t>
            </a:r>
            <a:r>
              <a:rPr lang="ru-RU" sz="2800" b="1" smtClean="0">
                <a:solidFill>
                  <a:srgbClr val="000099"/>
                </a:solidFill>
                <a:latin typeface="Garamond" pitchFamily="18" charset="0"/>
              </a:rPr>
              <a:t>’</a:t>
            </a:r>
            <a:r>
              <a:rPr lang="en-US" sz="2800" b="1" smtClean="0">
                <a:solidFill>
                  <a:srgbClr val="000099"/>
                </a:solidFill>
                <a:latin typeface="Garamond" pitchFamily="18" charset="0"/>
              </a:rPr>
              <a:t>s Day</a:t>
            </a:r>
            <a:r>
              <a:rPr lang="ru-RU" sz="2800" b="1" smtClean="0">
                <a:solidFill>
                  <a:srgbClr val="000099"/>
                </a:solidFill>
                <a:latin typeface="Garamond" pitchFamily="18" charset="0"/>
              </a:rPr>
              <a:t>), а также 12 июля в День битвы на реке Бойн (</a:t>
            </a:r>
            <a:r>
              <a:rPr lang="en-US" sz="2800" b="1" smtClean="0">
                <a:solidFill>
                  <a:srgbClr val="000099"/>
                </a:solidFill>
                <a:latin typeface="Garamond" pitchFamily="18" charset="0"/>
              </a:rPr>
              <a:t>Battle of the Boyne Day</a:t>
            </a:r>
            <a:r>
              <a:rPr lang="ru-RU" sz="2800" b="1" smtClean="0">
                <a:solidFill>
                  <a:srgbClr val="000099"/>
                </a:solidFill>
                <a:latin typeface="Garamond" pitchFamily="18" charset="0"/>
              </a:rPr>
              <a:t>).</a:t>
            </a:r>
            <a:r>
              <a:rPr lang="ru-RU" sz="2800" b="1" smtClean="0">
                <a:latin typeface="Garamond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endParaRPr lang="ru-RU" sz="2800" b="1" smtClean="0">
              <a:latin typeface="Garamond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hlink"/>
                </a:solidFill>
                <a:latin typeface="Garamond" pitchFamily="18" charset="0"/>
              </a:rPr>
              <a:t>В Шотландии к списку государственных праздников Англии и Уэльса добавляются еще 2 января и 30 ноября – День Святого Андрея (</a:t>
            </a:r>
            <a:r>
              <a:rPr lang="en-US" sz="2800" b="1" smtClean="0">
                <a:solidFill>
                  <a:schemeClr val="hlink"/>
                </a:solidFill>
                <a:latin typeface="Garamond" pitchFamily="18" charset="0"/>
              </a:rPr>
              <a:t>St</a:t>
            </a:r>
            <a:r>
              <a:rPr lang="ru-RU" sz="2800" b="1" smtClean="0">
                <a:solidFill>
                  <a:schemeClr val="hlink"/>
                </a:solidFill>
                <a:latin typeface="Garamond" pitchFamily="18" charset="0"/>
              </a:rPr>
              <a:t>.</a:t>
            </a:r>
            <a:r>
              <a:rPr lang="en-US" sz="2800" b="1" smtClean="0">
                <a:solidFill>
                  <a:schemeClr val="hlink"/>
                </a:solidFill>
                <a:latin typeface="Garamond" pitchFamily="18" charset="0"/>
              </a:rPr>
              <a:t>Andrew</a:t>
            </a:r>
            <a:r>
              <a:rPr lang="ru-RU" sz="2800" b="1" smtClean="0">
                <a:solidFill>
                  <a:schemeClr val="hlink"/>
                </a:solidFill>
                <a:latin typeface="Garamond" pitchFamily="18" charset="0"/>
              </a:rPr>
              <a:t>’</a:t>
            </a:r>
            <a:r>
              <a:rPr lang="en-US" sz="2800" b="1" smtClean="0">
                <a:solidFill>
                  <a:schemeClr val="hlink"/>
                </a:solidFill>
                <a:latin typeface="Garamond" pitchFamily="18" charset="0"/>
              </a:rPr>
              <a:t>s Day</a:t>
            </a:r>
            <a:r>
              <a:rPr lang="ru-RU" sz="2800" b="1" smtClean="0">
                <a:solidFill>
                  <a:schemeClr val="hlink"/>
                </a:solidFill>
                <a:latin typeface="Garamond" pitchFamily="18" charset="0"/>
              </a:rPr>
              <a:t>). Кроме того, понедельник после Пасхи не является в Шотландии выходным днем, а Летний выходной (</a:t>
            </a:r>
            <a:r>
              <a:rPr lang="en-US" sz="2800" b="1" smtClean="0">
                <a:solidFill>
                  <a:schemeClr val="hlink"/>
                </a:solidFill>
                <a:latin typeface="Garamond" pitchFamily="18" charset="0"/>
              </a:rPr>
              <a:t>Summer</a:t>
            </a:r>
            <a:r>
              <a:rPr lang="ru-RU" sz="2800" b="1" smtClean="0">
                <a:solidFill>
                  <a:schemeClr val="hlink"/>
                </a:solidFill>
                <a:latin typeface="Garamond" pitchFamily="18" charset="0"/>
              </a:rPr>
              <a:t> Bank Holiday) переносится с последнего понедельника августа на первый.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0" y="188913"/>
            <a:ext cx="887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9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ГОСУДАРСТВЕННЫЕ ПРАЗДНИКИ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body" sz="half" idx="3"/>
          </p:nvPr>
        </p:nvSpPr>
        <p:spPr>
          <a:xfrm>
            <a:off x="4500563" y="1052513"/>
            <a:ext cx="4392612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и в других странах, национальные праздники в Великобритании связаны с историческими событиями, имеющими для страны огромное значение.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Одним из главных таких дней у англичан считается 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Святого Георга</a:t>
            </a: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как у ирландцев – </a:t>
            </a:r>
            <a:r>
              <a:rPr lang="ru-RU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Святого Патрика</a:t>
            </a: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у шотландцев – </a:t>
            </a:r>
            <a:r>
              <a:rPr lang="ru-RU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Святого Эндрю</a:t>
            </a: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а у жителей Уэльса – </a:t>
            </a:r>
            <a:r>
              <a:rPr lang="ru-RU" sz="24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Святого Дэвида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Есть конечно и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другие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национальны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праздников.</a:t>
            </a:r>
            <a:r>
              <a:rPr lang="ru-RU" sz="2400" dirty="0" smtClean="0"/>
              <a:t> 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158750" y="0"/>
            <a:ext cx="898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НАЦИОНАЛЬНЫЕ ПРАЗДНИКИ</a:t>
            </a:r>
          </a:p>
        </p:txBody>
      </p:sp>
      <p:pic>
        <p:nvPicPr>
          <p:cNvPr id="27651" name="Picture 7" descr="0006-006-The-17th-of-March-is-a-national-holiday-in-Ireland-S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052513"/>
            <a:ext cx="3600450" cy="2700337"/>
          </a:xfrm>
        </p:spPr>
      </p:pic>
      <p:pic>
        <p:nvPicPr>
          <p:cNvPr id="27652" name="Picture 8" descr="3014558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3860800"/>
            <a:ext cx="3600450" cy="2700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9" descr="6009952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125538"/>
            <a:ext cx="4103687" cy="3082925"/>
          </a:xfrm>
        </p:spPr>
      </p:pic>
      <p:pic>
        <p:nvPicPr>
          <p:cNvPr id="28674" name="Picture 6" descr="i (444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365625"/>
            <a:ext cx="3276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Grp="1"/>
          </p:cNvSpPr>
          <p:nvPr>
            <p:ph sz="half" idx="4294967295"/>
          </p:nvPr>
        </p:nvSpPr>
        <p:spPr>
          <a:xfrm>
            <a:off x="179388" y="1196975"/>
            <a:ext cx="4752975" cy="49291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	</a:t>
            </a:r>
            <a:r>
              <a:rPr lang="ru-RU" sz="1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Великобритании большое количество праздников, которые широко отмечаются на территории королевства, но не являются официальными праздниками. </a:t>
            </a:r>
          </a:p>
          <a:p>
            <a:pPr>
              <a:buFont typeface="Arial" charset="0"/>
              <a:buNone/>
              <a:defRPr/>
            </a:pPr>
            <a:endParaRPr lang="ru-RU" sz="5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ru-RU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Ночь Бернса (25 января) – Burns’ Night 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ru-RU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День Святого Валентина (14 февраля) </a:t>
            </a:r>
            <a:r>
              <a:rPr lang="en-US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sym typeface="Symbol" pitchFamily="18" charset="2"/>
              </a:rPr>
              <a:t></a:t>
            </a:r>
            <a:r>
              <a:rPr lang="en-US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St. </a:t>
            </a:r>
            <a:r>
              <a:rPr lang="en-US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Valentine</a:t>
            </a:r>
            <a:r>
              <a:rPr lang="ru-RU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's Day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ru-RU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Масленица или «День блинов» (17 февраля) – Pancake Day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ru-RU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Китайский Новый Год (9 февраля) – Chinese New Year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ru-RU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Фестиваль Холи (6 марта) – Holi  festival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ru-RU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День матери (за три недели до Пасхи) – </a:t>
            </a:r>
            <a:r>
              <a:rPr lang="en-US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Mother</a:t>
            </a:r>
            <a:r>
              <a:rPr lang="ru-RU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’</a:t>
            </a:r>
            <a:r>
              <a:rPr lang="en-US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 Day</a:t>
            </a:r>
            <a:endParaRPr lang="ru-RU" sz="18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ru-RU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Пасхальное воскресенье  – Easter Sunday</a:t>
            </a:r>
          </a:p>
          <a:p>
            <a:pPr>
              <a:buFont typeface="Arial" charset="0"/>
              <a:buBlip>
                <a:blip r:embed="rId4"/>
              </a:buBlip>
              <a:defRPr/>
            </a:pPr>
            <a:r>
              <a:rPr lang="ru-RU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День Дурака (1 апреля) – </a:t>
            </a:r>
            <a:r>
              <a:rPr lang="en-US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April Fool</a:t>
            </a:r>
            <a:r>
              <a:rPr lang="ru-RU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’</a:t>
            </a:r>
            <a:r>
              <a:rPr lang="en-US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 Day</a:t>
            </a:r>
            <a:endParaRPr lang="ru-RU" sz="18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endParaRPr lang="ru-RU" sz="1800" smtClean="0"/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323850" y="188913"/>
            <a:ext cx="8516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НЕОФИЦИАЛЬНЫЕ ПРАЗДНИКИ</a:t>
            </a:r>
          </a:p>
        </p:txBody>
      </p:sp>
      <p:pic>
        <p:nvPicPr>
          <p:cNvPr id="28677" name="Picture 8" descr="335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76825" y="3860800"/>
            <a:ext cx="1987550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9" descr="i (56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00213"/>
            <a:ext cx="2808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/>
          </p:cNvSpPr>
          <p:nvPr/>
        </p:nvSpPr>
        <p:spPr bwMode="auto">
          <a:xfrm>
            <a:off x="250825" y="188913"/>
            <a:ext cx="85169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НЕОФИЦИАЛЬНЫЕ ПРАЗДНИКИ</a:t>
            </a:r>
          </a:p>
        </p:txBody>
      </p:sp>
      <p:sp>
        <p:nvSpPr>
          <p:cNvPr id="44040" name="Rectangle 8"/>
          <p:cNvSpPr>
            <a:spLocks noGrp="1"/>
          </p:cNvSpPr>
          <p:nvPr>
            <p:ph sz="half" idx="3"/>
          </p:nvPr>
        </p:nvSpPr>
        <p:spPr>
          <a:xfrm>
            <a:off x="4716463" y="1052513"/>
            <a:ext cx="4427537" cy="5472112"/>
          </a:xfrm>
        </p:spPr>
        <p:txBody>
          <a:bodyPr/>
          <a:lstStyle/>
          <a:p>
            <a:pPr>
              <a:defRPr/>
            </a:pPr>
            <a:r>
              <a:rPr lang="ru-RU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День рождения королевы Елизаветы II (21 апреля) – The Queen’s Birthday</a:t>
            </a:r>
          </a:p>
          <a:p>
            <a:pPr>
              <a:defRPr/>
            </a:pPr>
            <a:r>
              <a:rPr lang="ru-RU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День рождения Уильяма Шекспира   (23 апреля) – Shakespeare’</a:t>
            </a:r>
            <a:r>
              <a:rPr lang="en-US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 Birthday</a:t>
            </a:r>
            <a:endParaRPr lang="ru-RU" sz="17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ru-RU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Белтан (1 мая) – Beltane, или Beltain</a:t>
            </a:r>
          </a:p>
          <a:p>
            <a:pPr>
              <a:defRPr/>
            </a:pPr>
            <a:r>
              <a:rPr lang="ru-RU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День Отца (третье воскресенье июня) – Father’s day</a:t>
            </a:r>
          </a:p>
          <a:p>
            <a:pPr>
              <a:defRPr/>
            </a:pPr>
            <a:r>
              <a:rPr lang="ru-RU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День летнего солнцестояния – Midsummer’s Day</a:t>
            </a:r>
          </a:p>
          <a:p>
            <a:pPr>
              <a:defRPr/>
            </a:pPr>
            <a:r>
              <a:rPr lang="ru-RU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Ноттинг Хилл Карнавал (последнее воскресение августа) – Notting Hill Carnival</a:t>
            </a:r>
          </a:p>
          <a:p>
            <a:pPr>
              <a:defRPr/>
            </a:pPr>
            <a:r>
              <a:rPr lang="ru-RU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Праздник урожая – Harvest Festival </a:t>
            </a:r>
          </a:p>
          <a:p>
            <a:pPr>
              <a:defRPr/>
            </a:pPr>
            <a:r>
              <a:rPr lang="ru-RU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Хэллоуин (31 октября) – Halloween</a:t>
            </a:r>
          </a:p>
          <a:p>
            <a:pPr>
              <a:defRPr/>
            </a:pPr>
            <a:r>
              <a:rPr lang="ru-RU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Мовембер (весь ноябрь) – Movember  </a:t>
            </a:r>
          </a:p>
          <a:p>
            <a:pPr>
              <a:defRPr/>
            </a:pPr>
            <a:r>
              <a:rPr lang="ru-RU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Ночь костров (5 ноября) – Bonfire night</a:t>
            </a:r>
          </a:p>
          <a:p>
            <a:pPr>
              <a:defRPr/>
            </a:pPr>
            <a:r>
              <a:rPr lang="ru-RU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День памяти (11 ноября) – </a:t>
            </a:r>
            <a:r>
              <a:rPr lang="en-US" sz="17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Remembrance Day</a:t>
            </a:r>
            <a:endParaRPr lang="ru-RU" sz="17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endParaRPr lang="ru-RU" sz="1700" smtClean="0">
              <a:solidFill>
                <a:srgbClr val="000099"/>
              </a:solidFill>
            </a:endParaRPr>
          </a:p>
        </p:txBody>
      </p:sp>
      <p:pic>
        <p:nvPicPr>
          <p:cNvPr id="29700" name="Picture 7" descr="102-Remembrance-Day-Wis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652963"/>
            <a:ext cx="28622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Shakespeare Birthd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08050"/>
            <a:ext cx="22542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i (4844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3357563"/>
            <a:ext cx="27368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/>
          </p:cNvSpPr>
          <p:nvPr>
            <p:ph sz="half" idx="4294967295"/>
          </p:nvPr>
        </p:nvSpPr>
        <p:spPr>
          <a:xfrm>
            <a:off x="250825" y="1052513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ru-RU" sz="22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Up Helly Aa – это традиционный праздник огня в Шотландии.</a:t>
            </a:r>
            <a:r>
              <a:rPr lang="ru-RU" sz="24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endParaRPr lang="ru-RU" sz="2400" b="1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400" b="1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Праздник викингов отмечают каждый год в последний вторник января.</a:t>
            </a:r>
            <a:r>
              <a:rPr lang="ru-RU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endParaRPr lang="ru-RU" sz="24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4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Народные гуляния и забавы начинаются с утра и продолжаются до поздней ночи. </a:t>
            </a:r>
            <a:endParaRPr lang="ru-RU" sz="22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4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Сотни людей изображают собой дружину викингов — они одеваются в шкуры с кольчугами и рогатые шлемы. </a:t>
            </a:r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АПХЕЛЛИО</a:t>
            </a:r>
          </a:p>
        </p:txBody>
      </p:sp>
      <p:pic>
        <p:nvPicPr>
          <p:cNvPr id="30723" name="Picture 7" descr="h02_6031713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052513"/>
            <a:ext cx="3959225" cy="2520950"/>
          </a:xfrm>
        </p:spPr>
      </p:pic>
      <p:pic>
        <p:nvPicPr>
          <p:cNvPr id="30724" name="Picture 9" descr="upload-2-pic668-668x444-14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89363"/>
            <a:ext cx="40322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400" smtClean="0"/>
          </a:p>
        </p:txBody>
      </p:sp>
      <p:sp>
        <p:nvSpPr>
          <p:cNvPr id="43015" name="Rectangle 7"/>
          <p:cNvSpPr>
            <a:spLocks noGrp="1"/>
          </p:cNvSpPr>
          <p:nvPr>
            <p:ph sz="half" idx="3"/>
          </p:nvPr>
        </p:nvSpPr>
        <p:spPr>
          <a:xfrm>
            <a:off x="4211638" y="1052513"/>
            <a:ext cx="4932362" cy="4525962"/>
          </a:xfrm>
        </p:spPr>
        <p:txBody>
          <a:bodyPr/>
          <a:lstStyle/>
          <a:p>
            <a:pPr>
              <a:defRPr/>
            </a:pPr>
            <a:r>
              <a:rPr lang="ru-RU" sz="2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Сожжение корабля символизирует собой ритуалы варваров — подобным образом скандинавские воины хоронили своих товарищей, павших на поле боя. </a:t>
            </a:r>
          </a:p>
          <a:p>
            <a:pPr>
              <a:defRPr/>
            </a:pPr>
            <a:endParaRPr lang="ru-RU" sz="2000" b="1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0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Завершаются торжества грандиозной вечеринкой с музыкой и танцами, которые продолжаются до самого утра.</a:t>
            </a:r>
            <a:endParaRPr lang="ru-RU" sz="2000" b="1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2000" b="1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0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Таким образом современные шотландцы отдают дань первым викингам, ступившим на берега Шотландии, и знакомят детей с историей страны.</a:t>
            </a:r>
          </a:p>
          <a:p>
            <a:pPr>
              <a:defRPr/>
            </a:pPr>
            <a:endParaRPr lang="ru-RU" sz="2000" b="1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endParaRPr lang="ru-RU" sz="2800" smtClean="0"/>
          </a:p>
        </p:txBody>
      </p:sp>
      <p:pic>
        <p:nvPicPr>
          <p:cNvPr id="31747" name="Picture 9" descr="upload-3-pic668-668x444-47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37798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0" descr="s_h12_6034708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4005263"/>
            <a:ext cx="3619500" cy="2187575"/>
          </a:xfrm>
        </p:spPr>
      </p:pic>
      <p:sp>
        <p:nvSpPr>
          <p:cNvPr id="44035" name="Rectangle 3"/>
          <p:cNvSpPr>
            <a:spLocks/>
          </p:cNvSpPr>
          <p:nvPr/>
        </p:nvSpPr>
        <p:spPr bwMode="auto">
          <a:xfrm>
            <a:off x="6842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АПХЕЛЛИО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26631" name="Rectangle 7"/>
          <p:cNvSpPr>
            <a:spLocks noGrp="1"/>
          </p:cNvSpPr>
          <p:nvPr>
            <p:ph sz="half" idx="4294967295"/>
          </p:nvPr>
        </p:nvSpPr>
        <p:spPr>
          <a:xfrm>
            <a:off x="4500563" y="1341438"/>
            <a:ext cx="4392612" cy="4525962"/>
          </a:xfrm>
        </p:spPr>
        <p:txBody>
          <a:bodyPr/>
          <a:lstStyle/>
          <a:p>
            <a:pPr>
              <a:defRPr/>
            </a:pPr>
            <a:r>
              <a:rPr lang="ru-RU" sz="2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</a:t>
            </a:r>
            <a:r>
              <a:rPr lang="lt-LT" sz="2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роме настоящего дня рождения у британского монарха есть ещё и Официальный день рождения.</a:t>
            </a:r>
            <a:endParaRPr lang="ru-RU" sz="20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lt-LT" sz="20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lt-LT" sz="2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Всё дело в том, что свой настоящий день рождения королева предпочитает проводить в кругу семьи, подальше от посторонних глаз.</a:t>
            </a:r>
          </a:p>
          <a:p>
            <a:pPr>
              <a:defRPr/>
            </a:pPr>
            <a:endParaRPr lang="ru-RU" sz="20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lt-LT" sz="2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Как правило, его отмечают в одну из суббот июня. Это вызвано тем, что летом вероятность хорошей погоды гораздо выше.</a:t>
            </a:r>
            <a:endParaRPr lang="ru-RU" sz="20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2771" name="Picture 9" descr="GETTY / Почему у английской королевы два дня рождения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41036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0" descr="Birthday-80th-birthday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860800"/>
            <a:ext cx="4103688" cy="2413000"/>
          </a:xfrm>
        </p:spPr>
      </p:pic>
      <p:sp>
        <p:nvSpPr>
          <p:cNvPr id="43011" name="Rectangle 3"/>
          <p:cNvSpPr>
            <a:spLocks/>
          </p:cNvSpPr>
          <p:nvPr/>
        </p:nvSpPr>
        <p:spPr bwMode="auto">
          <a:xfrm>
            <a:off x="323850" y="115888"/>
            <a:ext cx="8589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ОФИЦИАЛЬНЫЙ ДЕНЬ РОЖДЕНИЯ КОРОЛЕВЫ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/>
          </p:cNvSpPr>
          <p:nvPr>
            <p:ph sz="half" idx="1"/>
          </p:nvPr>
        </p:nvSpPr>
        <p:spPr>
          <a:xfrm>
            <a:off x="179388" y="1484313"/>
            <a:ext cx="5040312" cy="4525962"/>
          </a:xfrm>
        </p:spPr>
        <p:txBody>
          <a:bodyPr/>
          <a:lstStyle/>
          <a:p>
            <a:pPr>
              <a:defRPr/>
            </a:pPr>
            <a:endParaRPr lang="ru-RU" sz="20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lt-LT" sz="2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«официальный» день рождения по всей стране вывешивают государственные флаги, устраивают артиллерийские салюты и проводят повсеместные народные гуляния.</a:t>
            </a:r>
            <a:endParaRPr lang="ru-RU" sz="20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lt-LT" sz="20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lt-LT" sz="2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Кроме того, в этот день в Лондоне проходит красочный парад Trooping the Colour.  Он начинается у Букингемского дворца и проходит по улице The Mall.</a:t>
            </a:r>
            <a:endParaRPr lang="ru-RU" sz="20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endParaRPr lang="ru-RU" sz="20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3794" name="Picture 8" descr="2373-800x5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1557338"/>
            <a:ext cx="3455988" cy="2268537"/>
          </a:xfrm>
        </p:spPr>
      </p:pic>
      <p:pic>
        <p:nvPicPr>
          <p:cNvPr id="33795" name="Picture 9" descr="278e8bd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4149725"/>
            <a:ext cx="3455988" cy="2354263"/>
          </a:xfrm>
        </p:spPr>
      </p:pic>
      <p:sp>
        <p:nvSpPr>
          <p:cNvPr id="43011" name="Rectangle 3"/>
          <p:cNvSpPr>
            <a:spLocks/>
          </p:cNvSpPr>
          <p:nvPr/>
        </p:nvSpPr>
        <p:spPr bwMode="auto">
          <a:xfrm>
            <a:off x="323850" y="115888"/>
            <a:ext cx="8589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ОФИЦИАЛЬНЫЙ ДЕНЬ РОЖДЕНИЯ КОРОЛЕВЫ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Обобщение всего изученного теоретического материала о праздниках Великобритании представлено в сводной таблице праздников Великобритании в пояснительной записке к проекту.</a:t>
            </a:r>
          </a:p>
          <a:p>
            <a:pPr>
              <a:defRPr/>
            </a:pPr>
            <a:endParaRPr lang="ru-RU" sz="10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ru-RU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основе данной таблицы был изготовлен перекидной календарь-книжка. Данный вид календаря очень удобен в использовании. </a:t>
            </a:r>
          </a:p>
          <a:p>
            <a:pPr>
              <a:defRPr/>
            </a:pPr>
            <a:r>
              <a:rPr lang="ru-RU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Числовая часть календаря оформлена в английском стиле (неделя начинается с воскресенья).</a:t>
            </a:r>
          </a:p>
          <a:p>
            <a:pPr>
              <a:defRPr/>
            </a:pPr>
            <a:r>
              <a:rPr lang="ru-RU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датах с праздниками размещены фото/картинка в тематике данного праздника.</a:t>
            </a:r>
          </a:p>
          <a:p>
            <a:pPr>
              <a:defRPr/>
            </a:pPr>
            <a:endParaRPr lang="ru-RU" sz="2400" b="1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323850" y="260350"/>
            <a:ext cx="8589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СИСТЕМАТИЗАЦИЯ ЗНАНИЙ О ПРАЗДНИКАХ ВЕЛИКОБРИТАНИИ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/>
          </p:cNvSpPr>
          <p:nvPr/>
        </p:nvSpPr>
        <p:spPr bwMode="auto">
          <a:xfrm>
            <a:off x="395288" y="260350"/>
            <a:ext cx="8589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МАКЕТ КАЛЕНДАРЯ</a:t>
            </a:r>
          </a:p>
          <a:p>
            <a:pPr algn="ctr">
              <a:defRPr/>
            </a:pPr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“HOLIDAYS IN GREAT BRITAIN”</a:t>
            </a:r>
            <a:endParaRPr lang="ru-RU" sz="36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6312" name="Group 232"/>
          <p:cNvGraphicFramePr>
            <a:graphicFrameLocks noGrp="1"/>
          </p:cNvGraphicFramePr>
          <p:nvPr>
            <p:ph sz="half" idx="1"/>
          </p:nvPr>
        </p:nvGraphicFramePr>
        <p:xfrm>
          <a:off x="457200" y="1989138"/>
          <a:ext cx="3827463" cy="4137025"/>
        </p:xfrm>
        <a:graphic>
          <a:graphicData uri="http://schemas.openxmlformats.org/drawingml/2006/table">
            <a:tbl>
              <a:tblPr/>
              <a:tblGrid>
                <a:gridCol w="3827463"/>
              </a:tblGrid>
              <a:tr h="1235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9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СТОРОНА 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955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СТОРОНА 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317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955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ЭТОЙ ЧАСТЬЮ СТОИТ НА СТОЛЕ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ABA"/>
                    </a:solidFill>
                  </a:tcPr>
                </a:tc>
              </a:tr>
            </a:tbl>
          </a:graphicData>
        </a:graphic>
      </p:graphicFrame>
      <p:pic>
        <p:nvPicPr>
          <p:cNvPr id="35852" name="Picture 229" descr="Рисунок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508500"/>
            <a:ext cx="3311525" cy="1584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6311" name="Text Box 231"/>
          <p:cNvSpPr txBox="1">
            <a:spLocks noChangeArrowheads="1"/>
          </p:cNvSpPr>
          <p:nvPr/>
        </p:nvSpPr>
        <p:spPr bwMode="auto">
          <a:xfrm>
            <a:off x="6372225" y="3573463"/>
            <a:ext cx="197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Перекидное поле</a:t>
            </a:r>
          </a:p>
          <a:p>
            <a:pPr algn="ctr">
              <a:defRPr/>
            </a:pPr>
            <a:r>
              <a:rPr lang="ru-RU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15,5</a:t>
            </a:r>
            <a:r>
              <a:rPr lang="ru-RU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х</a:t>
            </a:r>
            <a:r>
              <a:rPr lang="ru-RU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21,6 см</a:t>
            </a:r>
          </a:p>
        </p:txBody>
      </p:sp>
      <p:sp>
        <p:nvSpPr>
          <p:cNvPr id="46313" name="Text Box 233"/>
          <p:cNvSpPr txBox="1">
            <a:spLocks noChangeArrowheads="1"/>
          </p:cNvSpPr>
          <p:nvPr/>
        </p:nvSpPr>
        <p:spPr bwMode="auto">
          <a:xfrm>
            <a:off x="4543425" y="2133600"/>
            <a:ext cx="2327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Книжка  (подставка)</a:t>
            </a:r>
          </a:p>
          <a:p>
            <a:pPr algn="ctr">
              <a:defRPr/>
            </a:pPr>
            <a:r>
              <a:rPr lang="ru-RU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11х15,5х15,5</a:t>
            </a:r>
            <a:r>
              <a:rPr lang="ru-RU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х</a:t>
            </a:r>
            <a:r>
              <a:rPr lang="ru-RU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21,6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АКТУАЛЬНОСТЬ ПРОЕКТА</a:t>
            </a:r>
          </a:p>
        </p:txBody>
      </p:sp>
      <p:sp>
        <p:nvSpPr>
          <p:cNvPr id="14341" name="Rectangle 5"/>
          <p:cNvSpPr>
            <a:spLocks noGrp="1"/>
          </p:cNvSpPr>
          <p:nvPr>
            <p:ph type="body" idx="4294967295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Для того, чтобы проще и интереснее было изучать язык другого народа, недостаточно просто учить его лексику и грамматику, очень важно познакомиться с историей и культурой данного народа.</a:t>
            </a:r>
            <a:endParaRPr lang="ru-RU" sz="24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А праздники – это часть культуры любой страны. </a:t>
            </a:r>
          </a:p>
        </p:txBody>
      </p:sp>
      <p:sp>
        <p:nvSpPr>
          <p:cNvPr id="3" name="Rectangle 4"/>
          <p:cNvSpPr>
            <a:spLocks/>
          </p:cNvSpPr>
          <p:nvPr/>
        </p:nvSpPr>
        <p:spPr bwMode="auto">
          <a:xfrm>
            <a:off x="179512" y="32129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ПРОБЛЕМА</a:t>
            </a:r>
            <a:r>
              <a:rPr lang="ru-RU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 ПРОЕКТА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9552" y="4293096"/>
            <a:ext cx="80660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России выпускают календари с праздниками нашей страны и почти не выпускают календари с праздниками Великобритании, что неудобно для тех, кто занимается их изучением.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body" idx="1"/>
          </p:nvPr>
        </p:nvSpPr>
        <p:spPr>
          <a:xfrm>
            <a:off x="395288" y="1341438"/>
            <a:ext cx="8229600" cy="47513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Для того, чтобы проверить уровень знаний о праздниках Великобритании было решено провести тест по данной теме среди параллели пятых классов. Для каждого класса был</a:t>
            </a:r>
            <a:r>
              <a:rPr 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предусмотрен отдельный тест.</a:t>
            </a:r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0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Тесты были составлены нами. В каждом тесте по 10 вопросов о датах праздников, их названиях, обычаях, связанных с ними. </a:t>
            </a: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ПРАКТИЧЕСКАЯ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8" name="Rectangle 19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338" cy="417512"/>
          </a:xfrm>
        </p:spPr>
        <p:txBody>
          <a:bodyPr/>
          <a:lstStyle/>
          <a:p>
            <a:pPr>
              <a:defRPr/>
            </a:pPr>
            <a:r>
              <a:rPr lang="ru-RU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 теста</a:t>
            </a:r>
          </a:p>
        </p:txBody>
      </p:sp>
      <p:graphicFrame>
        <p:nvGraphicFramePr>
          <p:cNvPr id="41860" name="Group 1924"/>
          <p:cNvGraphicFramePr>
            <a:graphicFrameLocks noGrp="1"/>
          </p:cNvGraphicFramePr>
          <p:nvPr>
            <p:ph sz="half" idx="1"/>
          </p:nvPr>
        </p:nvGraphicFramePr>
        <p:xfrm>
          <a:off x="395288" y="836613"/>
          <a:ext cx="4038600" cy="5760720"/>
        </p:xfrm>
        <a:graphic>
          <a:graphicData uri="http://schemas.openxmlformats.org/drawingml/2006/table">
            <a:tbl>
              <a:tblPr/>
              <a:tblGrid>
                <a:gridCol w="209550"/>
                <a:gridCol w="3829050"/>
              </a:tblGrid>
              <a:tr h="1285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 в Великобритании празднуют Рождество?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декабря;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декабря;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января.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какой части Великобритании особенно торжественно отмечают День рождения Шекспира (23 апреля):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Северной Ирландии;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Шотландии;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Уэльсе.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Выберите строку, где указаны только государственные праздники Великобритании: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39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346075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год Страстная Пятница, Майский Банковский выходной;</a:t>
                      </a:r>
                    </a:p>
                    <a:p>
                      <a:pPr marL="342900" marR="0" lvl="0" indent="-33972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346075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Хэллоуин, Пасхальный Понедельник, Апхэлио;</a:t>
                      </a:r>
                    </a:p>
                    <a:p>
                      <a:pPr marL="342900" marR="0" lvl="0" indent="-33972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346075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Пасха, День подарков, Рождество.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 Шотландский праздник это: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Святого Дэвида;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Святого Патрика;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Святого Эндрю;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 празднуется официальный День рождения Королевы?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апреля;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апреля;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суббота июня.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какой праздник происходит символическое сжигание корабля викингов: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Хэллоуин;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Апхелио;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Ночь Костров.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обходят соседей, облачившись в страшные костюмы,</a:t>
                      </a:r>
                      <a:b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выпрашивают сладости с традиционным вопросом </a:t>
                      </a: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Trick or treat?</a:t>
                      </a: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Хэллоуин;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Пасху;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Ночь Гая Фокса.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иначе называется праздник Ночь Костров: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Ночь Гая Фокса;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независимости Шотландии;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Ночь Бернса.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 в Великобритании празднуют День Отца: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февраля;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третье воскресенье июня;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понедельник мая.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ноября в Великобритании чествуют военных. Это праздник называется: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Вооруженных сил;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битвы на реке Бойн;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Памяти.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880" name="Group 1944"/>
          <p:cNvGraphicFramePr>
            <a:graphicFrameLocks noGrp="1"/>
          </p:cNvGraphicFramePr>
          <p:nvPr>
            <p:ph sz="half" idx="2"/>
          </p:nvPr>
        </p:nvGraphicFramePr>
        <p:xfrm>
          <a:off x="4643438" y="1628775"/>
          <a:ext cx="4249737" cy="4126235"/>
        </p:xfrm>
        <a:graphic>
          <a:graphicData uri="http://schemas.openxmlformats.org/drawingml/2006/table">
            <a:tbl>
              <a:tblPr/>
              <a:tblGrid>
                <a:gridCol w="971550"/>
                <a:gridCol w="254000"/>
                <a:gridCol w="255587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341313"/>
                <a:gridCol w="649287"/>
              </a:tblGrid>
              <a:tr h="2159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задания в тесте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Суммарный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  <a:tab pos="152400" algn="l"/>
                          <a:tab pos="228600" algn="l"/>
                        </a:tabLst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правильных ответов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задание, %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37,2%</a:t>
                      </a:r>
                      <a:endParaRPr kumimoji="0" 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1879" name="Rectangle 1943"/>
          <p:cNvSpPr>
            <a:spLocks/>
          </p:cNvSpPr>
          <p:nvPr/>
        </p:nvSpPr>
        <p:spPr bwMode="auto">
          <a:xfrm>
            <a:off x="4500563" y="692150"/>
            <a:ext cx="46434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Пример таблицы</a:t>
            </a:r>
            <a:br>
              <a:rPr lang="ru-RU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«Результаты тестирования»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ТЕСТИРОВАНИЯ</a:t>
            </a:r>
          </a:p>
        </p:txBody>
      </p:sp>
      <p:sp>
        <p:nvSpPr>
          <p:cNvPr id="34826" name="Rectangle 4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827088" y="1341438"/>
          <a:ext cx="7653337" cy="4968875"/>
        </p:xfrm>
        <a:graphic>
          <a:graphicData uri="http://schemas.openxmlformats.org/presentationml/2006/ole">
            <p:oleObj spid="_x0000_s34824" name="Диаграмма" r:id="rId3" imgW="6057757" imgH="393392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323850" y="1700213"/>
            <a:ext cx="8642350" cy="4968875"/>
          </a:xfrm>
        </p:spPr>
        <p:txBody>
          <a:bodyPr/>
          <a:lstStyle/>
          <a:p>
            <a:pPr>
              <a:lnSpc>
                <a:spcPct val="80000"/>
              </a:lnSpc>
              <a:buSzPct val="145000"/>
              <a:buFontTx/>
              <a:buChar char="•"/>
              <a:defRPr/>
            </a:pPr>
            <a:r>
              <a:rPr lang="ru-RU" sz="21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Большинство учащихся знают только об общеизвестных праздниках</a:t>
            </a:r>
            <a:r>
              <a:rPr lang="ru-RU" sz="21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ru-RU" sz="1000" b="1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SzPct val="165000"/>
              <a:defRPr/>
            </a:pPr>
            <a:r>
              <a:rPr lang="ru-RU" sz="21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Интересно, что: 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1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 А классе</a:t>
            </a:r>
            <a:r>
              <a:rPr lang="ru-RU" sz="21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72,2% учеников знают такие специфические  праздники, как День рождения Шекспира, 55,6% – Ночь Гая Фокса (Ночь костров).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1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2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 Б классе</a:t>
            </a:r>
            <a:r>
              <a:rPr lang="ru-RU" sz="2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1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70,6% знают, что День Рождения Королевы отмечается в Великобритании 21 апреля, а 76,5% правильно ответили на вопросы про День летнего солнцестояния и праздник Мовембер.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1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Дне Рождения Королевы также знают 57,9%</a:t>
            </a:r>
            <a:r>
              <a:rPr lang="ru-RU" sz="2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 В класса</a:t>
            </a:r>
            <a:r>
              <a:rPr lang="ru-RU" sz="2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ru-RU" sz="1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SzPct val="170000"/>
              <a:defRPr/>
            </a:pPr>
            <a:r>
              <a:rPr lang="ru-RU" sz="21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целом, процент правильных ответов колеблется от 37% в 5 «А» классе до 59% в 5 «Б». 5 «В» класс занимает среднее положение  - 42% правильных ответов.</a:t>
            </a:r>
          </a:p>
          <a:p>
            <a:pPr>
              <a:lnSpc>
                <a:spcPct val="80000"/>
              </a:lnSpc>
              <a:defRPr/>
            </a:pPr>
            <a:endParaRPr lang="ru-RU" sz="1000" b="1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SzPct val="170000"/>
              <a:defRPr/>
            </a:pPr>
            <a:r>
              <a:rPr lang="ru-RU" sz="21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Совместно было принято решение подготовить для учеников пятых классов обучающий творческий урок на тему «Праздники Великобритании» в виде презентации по данной теме.</a:t>
            </a:r>
          </a:p>
        </p:txBody>
      </p:sp>
      <p:sp>
        <p:nvSpPr>
          <p:cNvPr id="40964" name="Rectangle 4"/>
          <p:cNvSpPr>
            <a:spLocks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результатов тестирования</a:t>
            </a:r>
            <a:endParaRPr lang="ru-RU" sz="44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ВЫВОДЫ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539750" y="981075"/>
            <a:ext cx="8229600" cy="4752975"/>
          </a:xfrm>
        </p:spPr>
        <p:txBody>
          <a:bodyPr/>
          <a:lstStyle/>
          <a:p>
            <a:r>
              <a:rPr lang="ru-RU" sz="2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ходе работы над проектом мы подробно изучили историю возникновения основных государственных и традиционных праздников Великобритании. Полученные знания об этих праздниках систематизировали. </a:t>
            </a:r>
          </a:p>
          <a:p>
            <a:endParaRPr lang="ru-RU" sz="1200" b="1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r>
              <a:rPr lang="ru-RU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основе сводной таблицы праздников Великобритании был изготовлен перекидной календарь-книжка «</a:t>
            </a: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Holidays in Great Britain</a:t>
            </a:r>
            <a:r>
              <a:rPr lang="ru-RU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». Таким образом, проблема нашего проекта была решена.</a:t>
            </a:r>
          </a:p>
          <a:p>
            <a:endParaRPr lang="ru-RU" sz="12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r>
              <a:rPr lang="ru-RU" sz="2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Также мы провели практическое исследование «Уровень знаний о праздниках Великобритании учащихся пятых классов МБОУ «Лицей №23» в виде тестирования, которое показало, что уровень знаний о праздниках Великобритании в пятых классах нашего лицея достаточно низок.</a:t>
            </a:r>
          </a:p>
          <a:p>
            <a:endParaRPr lang="ru-RU" sz="1200" b="1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r>
              <a:rPr lang="ru-RU" sz="2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Для повышения уровня знаний учащихся пятых классов по теме «Праздники Великобритании» нами была сделана презентация для проведения обучающего творческого урока по данной теме.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i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374332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140200" y="765175"/>
            <a:ext cx="4752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Давайте интересоваться историей и культурой страны изучаемого языка! </a:t>
            </a:r>
          </a:p>
        </p:txBody>
      </p:sp>
      <p:pic>
        <p:nvPicPr>
          <p:cNvPr id="43011" name="Picture 6" descr="i (555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989138"/>
            <a:ext cx="518953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500563" y="5013325"/>
            <a:ext cx="44640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3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начать можно </a:t>
            </a:r>
          </a:p>
          <a:p>
            <a:pPr>
              <a:defRPr/>
            </a:pPr>
            <a:r>
              <a:rPr lang="ru-RU" sz="23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праздников, потому что  это весело и познавательно!</a:t>
            </a:r>
          </a:p>
        </p:txBody>
      </p:sp>
      <p:pic>
        <p:nvPicPr>
          <p:cNvPr id="2" name="Picture 8" descr="i (1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00438"/>
            <a:ext cx="4103688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539750" y="22764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СПАСИБО ЗА ВНИМАНИЕ!</a:t>
            </a: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/>
            </a:r>
            <a:b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</a:b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/>
            </a:r>
            <a:b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</a:b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THANK YOU FOR ATTENTION!</a:t>
            </a:r>
            <a:endParaRPr lang="ru-RU" sz="36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повысить уровень знаний учащихся пятых классов МБОУ «Лицей 23»                                   по теме «Праздники Великобритании».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ЦЕЛ</a:t>
            </a:r>
            <a:r>
              <a:rPr lang="ru-RU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Ь</a:t>
            </a:r>
            <a:r>
              <a:rPr lang="ru-RU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 ПРОЕКТА</a:t>
            </a:r>
          </a:p>
        </p:txBody>
      </p:sp>
      <p:pic>
        <p:nvPicPr>
          <p:cNvPr id="19459" name="Picture 5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463"/>
            <a:ext cx="302418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813" y="3573463"/>
            <a:ext cx="302418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573463"/>
            <a:ext cx="302418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/>
          </p:cNvSpPr>
          <p:nvPr/>
        </p:nvSpPr>
        <p:spPr bwMode="auto">
          <a:xfrm>
            <a:off x="395288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ОБЪЕКТ ИЗУЧЕНИЯ</a:t>
            </a:r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395288" y="2636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СУБЪЕКТЫ ИЗУЧЕНИЯ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331913" y="1484313"/>
            <a:ext cx="598963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5800" b="1" i="1">
                <a:solidFill>
                  <a:srgbClr val="0000FF"/>
                </a:solidFill>
                <a:latin typeface="Bookman Old Style" pitchFamily="18" charset="0"/>
              </a:rPr>
              <a:t>H</a:t>
            </a:r>
            <a:r>
              <a:rPr lang="ru-RU" sz="5800" b="1" i="1">
                <a:solidFill>
                  <a:srgbClr val="003399"/>
                </a:solidFill>
                <a:latin typeface="Bookman Old Style" pitchFamily="18" charset="0"/>
              </a:rPr>
              <a:t>o</a:t>
            </a:r>
            <a:r>
              <a:rPr lang="ru-RU" sz="5800" b="1" i="1">
                <a:solidFill>
                  <a:srgbClr val="000099"/>
                </a:solidFill>
                <a:latin typeface="Bookman Old Style" pitchFamily="18" charset="0"/>
              </a:rPr>
              <a:t>l</a:t>
            </a:r>
            <a:r>
              <a:rPr lang="ru-RU" sz="5800" b="1" i="1">
                <a:solidFill>
                  <a:srgbClr val="0000CC"/>
                </a:solidFill>
                <a:latin typeface="Bookman Old Style" pitchFamily="18" charset="0"/>
              </a:rPr>
              <a:t>i</a:t>
            </a:r>
            <a:r>
              <a:rPr lang="ru-RU" sz="5800" b="1" i="1">
                <a:solidFill>
                  <a:srgbClr val="3333FF"/>
                </a:solidFill>
                <a:latin typeface="Bookman Old Style" pitchFamily="18" charset="0"/>
              </a:rPr>
              <a:t>d</a:t>
            </a:r>
            <a:r>
              <a:rPr lang="ru-RU" sz="5800" b="1" i="1">
                <a:solidFill>
                  <a:srgbClr val="000066"/>
                </a:solidFill>
                <a:latin typeface="Bookman Old Style" pitchFamily="18" charset="0"/>
              </a:rPr>
              <a:t>a</a:t>
            </a:r>
            <a:r>
              <a:rPr lang="ru-RU" sz="5800" b="1" i="1">
                <a:solidFill>
                  <a:srgbClr val="0000FF"/>
                </a:solidFill>
                <a:latin typeface="Bookman Old Style" pitchFamily="18" charset="0"/>
              </a:rPr>
              <a:t>y</a:t>
            </a:r>
            <a:r>
              <a:rPr lang="ru-RU" sz="5800" b="1" i="1">
                <a:solidFill>
                  <a:srgbClr val="0066CC"/>
                </a:solidFill>
                <a:latin typeface="Bookman Old Style" pitchFamily="18" charset="0"/>
              </a:rPr>
              <a:t>s</a:t>
            </a:r>
            <a:r>
              <a:rPr lang="ru-RU" sz="5800" b="1" i="1">
                <a:latin typeface="Bookman Old Style" pitchFamily="18" charset="0"/>
              </a:rPr>
              <a:t> </a:t>
            </a:r>
            <a:r>
              <a:rPr lang="ru-RU" sz="5800" b="1" i="1">
                <a:solidFill>
                  <a:srgbClr val="333399"/>
                </a:solidFill>
                <a:latin typeface="Bookman Old Style" pitchFamily="18" charset="0"/>
              </a:rPr>
              <a:t>i</a:t>
            </a:r>
            <a:r>
              <a:rPr lang="ru-RU" sz="5800" b="1" i="1">
                <a:solidFill>
                  <a:srgbClr val="0000FF"/>
                </a:solidFill>
                <a:latin typeface="Bookman Old Style" pitchFamily="18" charset="0"/>
              </a:rPr>
              <a:t>n</a:t>
            </a:r>
            <a:r>
              <a:rPr lang="ru-RU" sz="5800" b="1" i="1">
                <a:latin typeface="Bookman Old Style" pitchFamily="18" charset="0"/>
              </a:rPr>
              <a:t> </a:t>
            </a:r>
            <a:r>
              <a:rPr lang="en-US" sz="5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G</a:t>
            </a:r>
            <a:r>
              <a:rPr lang="ru-RU" sz="5800" b="1" i="1">
                <a:solidFill>
                  <a:srgbClr val="3399FF"/>
                </a:solidFill>
                <a:latin typeface="Bookman Old Style" pitchFamily="18" charset="0"/>
              </a:rPr>
              <a:t>B</a:t>
            </a:r>
            <a:endParaRPr lang="ru-RU" sz="5800" b="1" i="1">
              <a:solidFill>
                <a:srgbClr val="0099FF"/>
              </a:solidFill>
              <a:latin typeface="Bookman Old Style" pitchFamily="18" charset="0"/>
            </a:endParaRPr>
          </a:p>
          <a:p>
            <a:pPr eaLnBrk="0" hangingPunct="0"/>
            <a:endParaRPr lang="ru-RU" sz="5800" i="1">
              <a:latin typeface="Bookman Old Style" pitchFamily="18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187450" y="3860800"/>
            <a:ext cx="67008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Учащиеся </a:t>
            </a:r>
          </a:p>
          <a:p>
            <a:pPr algn="ctr">
              <a:defRPr/>
            </a:pPr>
            <a:r>
              <a:rPr lang="ru-RU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5«А»,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5«Б»,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5«В»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классов </a:t>
            </a:r>
          </a:p>
          <a:p>
            <a:pPr algn="ctr">
              <a:defRPr/>
            </a:pPr>
            <a:r>
              <a:rPr lang="ru-RU" sz="40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МБОУ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«Лицей 23»</a:t>
            </a:r>
          </a:p>
          <a:p>
            <a:pPr algn="ctr" eaLnBrk="0" hangingPunct="0">
              <a:defRPr/>
            </a:pP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изучить и систематизировать сведения об истории возникновения основных праздников Великобритании из литературных источников и сети Интернет;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2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5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провести исследование «Уровень знаний о праздниках Великобритании учащихся пятых классов МБОУ «Лицей №23» в виде теста;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200" b="1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подготовить календарь праздников Великобритании и обучающую презентацию для проведения творческого урока по данной теме;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2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5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сделать выводы на основе изученных материалов, проведенного исследования.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ЗАДАЧИ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Мы очень любим английский язык.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 мы считаем, что для того, чтобы лучше понять другой народ, недостаточно только знания языка, очень важно познакомится с ее историей и культурой.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Именно поэтому мы выбрали такую  тему для нашего проекта.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0" y="115888"/>
            <a:ext cx="9324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ОБОСНОВАНИЕ ВЫБОРА 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8640762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Великобритании официально существует всего 38 праздников. </a:t>
            </a:r>
          </a:p>
          <a:p>
            <a:pPr eaLnBrk="1" hangingPunct="1">
              <a:defRPr/>
            </a:pPr>
            <a:endParaRPr lang="ru-RU" sz="12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eaLnBrk="1" hangingPunct="1">
              <a:defRPr/>
            </a:pPr>
            <a:r>
              <a:rPr lang="ru-RU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8 из них официальные государственные выходные, их принято также называть «банковскими». </a:t>
            </a:r>
          </a:p>
          <a:p>
            <a:pPr eaLnBrk="1" hangingPunct="1">
              <a:defRPr/>
            </a:pPr>
            <a:endParaRPr lang="ru-RU" sz="12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eaLnBrk="1" hangingPunct="1"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«Банковские» праздники, как правило, утверждены Королевской прокламацией. 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БАНКОВСКИЕ ВЫХОДНЫЕ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497888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99"/>
              </a:buClr>
              <a:defRPr/>
            </a:pPr>
            <a:r>
              <a:rPr lang="ru-RU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Новый Год (New Year</a:t>
            </a:r>
            <a:r>
              <a:rPr lang="en-US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’s Day</a:t>
            </a:r>
            <a:r>
              <a:rPr lang="ru-RU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 – 1 января;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defRPr/>
            </a:pPr>
            <a:r>
              <a:rPr lang="ru-RU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Католическая (Страстная) Пятница (</a:t>
            </a: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Good Friday</a:t>
            </a:r>
            <a:r>
              <a:rPr lang="ru-RU" sz="2400" b="1" smtClean="0">
                <a:solidFill>
                  <a:srgbClr val="000099"/>
                </a:solidFill>
              </a:rPr>
              <a:t> </a:t>
            </a:r>
            <a:r>
              <a:rPr lang="ru-RU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)– апрель;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defRPr/>
            </a:pPr>
            <a:r>
              <a:rPr lang="ru-RU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Пасхальный понедельник (Easter Monday) – на следующий день после Пасхи;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defRPr/>
            </a:pPr>
            <a:r>
              <a:rPr lang="ru-RU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Майский выходной (</a:t>
            </a: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 </a:t>
            </a:r>
            <a:r>
              <a:rPr lang="ru-RU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 Bank Holiday) – первый понедельник мая;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defRPr/>
            </a:pPr>
            <a:r>
              <a:rPr lang="ru-RU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Праздник весны (Spring Bank Holiday) – последний понедельник мая;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defRPr/>
            </a:pPr>
            <a:r>
              <a:rPr lang="ru-RU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Летний день отдыха (</a:t>
            </a: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Summer</a:t>
            </a:r>
            <a:r>
              <a:rPr lang="ru-RU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Bank Holiday) – последний понедельник августа;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defRPr/>
            </a:pPr>
            <a:r>
              <a:rPr lang="ru-RU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Рождество (Christmas) – 25 декабря;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defRPr/>
            </a:pPr>
            <a:r>
              <a:rPr lang="ru-RU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рождественских подарков (Boxing Day) – 26 декабря.</a:t>
            </a:r>
            <a:r>
              <a:rPr lang="ru-RU" sz="2400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266700" y="188913"/>
            <a:ext cx="887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9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ГОСУДАРСТВЕННЫЕ ПРАЗДНИКИ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5" descr="img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0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img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3"/>
            <a:ext cx="42116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img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32363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img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105150"/>
            <a:ext cx="5003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5450</TotalTime>
  <Words>1244</Words>
  <Application>Microsoft Office PowerPoint</Application>
  <PresentationFormat>Экран (4:3)</PresentationFormat>
  <Paragraphs>316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Диаграмма</vt:lpstr>
      <vt:lpstr>HOLIDAYS IN GREAT BRITAIN ПРАЗДНИКИ ВЕЛИКОБРИТАНИИ</vt:lpstr>
      <vt:lpstr>АКТУАЛЬНОСТЬ ПРОЕКТА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Пример теста</vt:lpstr>
      <vt:lpstr>Слайд 22</vt:lpstr>
      <vt:lpstr>Слайд 23</vt:lpstr>
      <vt:lpstr>ВЫВОДЫ</vt:lpstr>
      <vt:lpstr>Слайд 25</vt:lpstr>
      <vt:lpstr>СПАСИБО ЗА ВНИМАНИЕ!  THANK YOU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Илюша</dc:creator>
  <cp:lastModifiedBy>Антонинкова</cp:lastModifiedBy>
  <cp:revision>87</cp:revision>
  <dcterms:created xsi:type="dcterms:W3CDTF">2016-11-17T12:30:11Z</dcterms:created>
  <dcterms:modified xsi:type="dcterms:W3CDTF">2017-06-20T05:02:53Z</dcterms:modified>
</cp:coreProperties>
</file>